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sldIdLst>
    <p:sldId id="256" r:id="rId2"/>
    <p:sldId id="283" r:id="rId3"/>
    <p:sldId id="301" r:id="rId4"/>
    <p:sldId id="302" r:id="rId5"/>
    <p:sldId id="303" r:id="rId6"/>
    <p:sldId id="304" r:id="rId7"/>
    <p:sldId id="290" r:id="rId8"/>
    <p:sldId id="305" r:id="rId9"/>
    <p:sldId id="309" r:id="rId10"/>
    <p:sldId id="299" r:id="rId11"/>
    <p:sldId id="306" r:id="rId12"/>
    <p:sldId id="307" r:id="rId13"/>
    <p:sldId id="308" r:id="rId14"/>
    <p:sldId id="286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m Ko" initials="Tim Ko" lastIdx="1" clrIdx="0">
    <p:extLst>
      <p:ext uri="{19B8F6BF-5375-455C-9EA6-DF929625EA0E}">
        <p15:presenceInfo xmlns:p15="http://schemas.microsoft.com/office/powerpoint/2012/main" userId="Tim K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51" autoAdjust="0"/>
    <p:restoredTop sz="88591" autoAdjust="0"/>
  </p:normalViewPr>
  <p:slideViewPr>
    <p:cSldViewPr snapToGrid="0">
      <p:cViewPr varScale="1">
        <p:scale>
          <a:sx n="67" d="100"/>
          <a:sy n="67" d="100"/>
        </p:scale>
        <p:origin x="870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Dezentral</c:v>
                </c:pt>
              </c:strCache>
            </c:strRef>
          </c:tx>
          <c:spPr>
            <a:ln w="38100" cap="flat" cmpd="dbl" algn="ctr">
              <a:solidFill>
                <a:schemeClr val="accent1"/>
              </a:solidFill>
              <a:miter lim="800000"/>
            </a:ln>
            <a:effectLst/>
          </c:spPr>
          <c:marker>
            <c:symbol val="none"/>
          </c:marker>
          <c:cat>
            <c:strRef>
              <c:f>Tabelle1!$A$2:$A$13</c:f>
              <c:strCache>
                <c:ptCount val="12"/>
                <c:pt idx="0">
                  <c:v>0.08</c:v>
                </c:pt>
                <c:pt idx="1">
                  <c:v>0.09</c:v>
                </c:pt>
                <c:pt idx="2">
                  <c:v>0.10</c:v>
                </c:pt>
                <c:pt idx="3">
                  <c:v>0.11</c:v>
                </c:pt>
                <c:pt idx="4">
                  <c:v>0.12</c:v>
                </c:pt>
                <c:pt idx="5">
                  <c:v>0.13</c:v>
                </c:pt>
                <c:pt idx="6">
                  <c:v>0.14</c:v>
                </c:pt>
                <c:pt idx="7">
                  <c:v>0.15</c:v>
                </c:pt>
                <c:pt idx="8">
                  <c:v>0.16</c:v>
                </c:pt>
                <c:pt idx="9">
                  <c:v>0.17</c:v>
                </c:pt>
                <c:pt idx="10">
                  <c:v>0.18</c:v>
                </c:pt>
                <c:pt idx="11">
                  <c:v>0.19</c:v>
                </c:pt>
              </c:strCache>
            </c:strRef>
          </c:cat>
          <c:val>
            <c:numRef>
              <c:f>Tabelle1!$B$2:$B$13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43</c:v>
                </c:pt>
                <c:pt idx="3">
                  <c:v>102</c:v>
                </c:pt>
                <c:pt idx="4">
                  <c:v>105</c:v>
                </c:pt>
                <c:pt idx="5">
                  <c:v>107</c:v>
                </c:pt>
                <c:pt idx="6">
                  <c:v>110</c:v>
                </c:pt>
                <c:pt idx="7">
                  <c:v>109</c:v>
                </c:pt>
                <c:pt idx="8">
                  <c:v>110</c:v>
                </c:pt>
                <c:pt idx="9">
                  <c:v>109</c:v>
                </c:pt>
                <c:pt idx="10">
                  <c:v>110</c:v>
                </c:pt>
                <c:pt idx="11">
                  <c:v>109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B743-1844-91ED-AF6C92E99644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Flächig</c:v>
                </c:pt>
              </c:strCache>
            </c:strRef>
          </c:tx>
          <c:spPr>
            <a:ln w="38100" cap="flat" cmpd="dbl" algn="ctr">
              <a:solidFill>
                <a:schemeClr val="accent2"/>
              </a:solidFill>
              <a:miter lim="800000"/>
            </a:ln>
            <a:effectLst/>
          </c:spPr>
          <c:marker>
            <c:symbol val="none"/>
          </c:marker>
          <c:cat>
            <c:strRef>
              <c:f>Tabelle1!$A$2:$A$13</c:f>
              <c:strCache>
                <c:ptCount val="12"/>
                <c:pt idx="0">
                  <c:v>0.08</c:v>
                </c:pt>
                <c:pt idx="1">
                  <c:v>0.09</c:v>
                </c:pt>
                <c:pt idx="2">
                  <c:v>0.10</c:v>
                </c:pt>
                <c:pt idx="3">
                  <c:v>0.11</c:v>
                </c:pt>
                <c:pt idx="4">
                  <c:v>0.12</c:v>
                </c:pt>
                <c:pt idx="5">
                  <c:v>0.13</c:v>
                </c:pt>
                <c:pt idx="6">
                  <c:v>0.14</c:v>
                </c:pt>
                <c:pt idx="7">
                  <c:v>0.15</c:v>
                </c:pt>
                <c:pt idx="8">
                  <c:v>0.16</c:v>
                </c:pt>
                <c:pt idx="9">
                  <c:v>0.17</c:v>
                </c:pt>
                <c:pt idx="10">
                  <c:v>0.18</c:v>
                </c:pt>
                <c:pt idx="11">
                  <c:v>0.19</c:v>
                </c:pt>
              </c:strCache>
            </c:strRef>
          </c:cat>
          <c:val>
            <c:numRef>
              <c:f>Tabelle1!$C$2:$C$13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42</c:v>
                </c:pt>
                <c:pt idx="3">
                  <c:v>78</c:v>
                </c:pt>
                <c:pt idx="4">
                  <c:v>83</c:v>
                </c:pt>
                <c:pt idx="5">
                  <c:v>84</c:v>
                </c:pt>
                <c:pt idx="6">
                  <c:v>86</c:v>
                </c:pt>
                <c:pt idx="7">
                  <c:v>86</c:v>
                </c:pt>
                <c:pt idx="8">
                  <c:v>86</c:v>
                </c:pt>
                <c:pt idx="9">
                  <c:v>86</c:v>
                </c:pt>
                <c:pt idx="10">
                  <c:v>86</c:v>
                </c:pt>
                <c:pt idx="11">
                  <c:v>86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B743-1844-91ED-AF6C92E99644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Zentral</c:v>
                </c:pt>
              </c:strCache>
            </c:strRef>
          </c:tx>
          <c:spPr>
            <a:ln w="38100" cap="flat" cmpd="dbl" algn="ctr">
              <a:solidFill>
                <a:schemeClr val="accent3"/>
              </a:solidFill>
              <a:miter lim="800000"/>
            </a:ln>
            <a:effectLst/>
          </c:spPr>
          <c:marker>
            <c:symbol val="none"/>
          </c:marker>
          <c:cat>
            <c:strRef>
              <c:f>Tabelle1!$A$2:$A$13</c:f>
              <c:strCache>
                <c:ptCount val="12"/>
                <c:pt idx="0">
                  <c:v>0.08</c:v>
                </c:pt>
                <c:pt idx="1">
                  <c:v>0.09</c:v>
                </c:pt>
                <c:pt idx="2">
                  <c:v>0.10</c:v>
                </c:pt>
                <c:pt idx="3">
                  <c:v>0.11</c:v>
                </c:pt>
                <c:pt idx="4">
                  <c:v>0.12</c:v>
                </c:pt>
                <c:pt idx="5">
                  <c:v>0.13</c:v>
                </c:pt>
                <c:pt idx="6">
                  <c:v>0.14</c:v>
                </c:pt>
                <c:pt idx="7">
                  <c:v>0.15</c:v>
                </c:pt>
                <c:pt idx="8">
                  <c:v>0.16</c:v>
                </c:pt>
                <c:pt idx="9">
                  <c:v>0.17</c:v>
                </c:pt>
                <c:pt idx="10">
                  <c:v>0.18</c:v>
                </c:pt>
                <c:pt idx="11">
                  <c:v>0.19</c:v>
                </c:pt>
              </c:strCache>
            </c:strRef>
          </c:cat>
          <c:val>
            <c:numRef>
              <c:f>Tabelle1!$D$2:$D$13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3</c:v>
                </c:pt>
                <c:pt idx="4">
                  <c:v>2</c:v>
                </c:pt>
                <c:pt idx="5">
                  <c:v>10</c:v>
                </c:pt>
                <c:pt idx="6">
                  <c:v>72</c:v>
                </c:pt>
                <c:pt idx="7">
                  <c:v>78</c:v>
                </c:pt>
                <c:pt idx="8">
                  <c:v>86</c:v>
                </c:pt>
                <c:pt idx="9">
                  <c:v>87</c:v>
                </c:pt>
                <c:pt idx="10">
                  <c:v>88</c:v>
                </c:pt>
                <c:pt idx="11">
                  <c:v>88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B743-1844-91ED-AF6C92E99644}"/>
            </c:ext>
          </c:extLst>
        </c:ser>
        <c:ser>
          <c:idx val="3"/>
          <c:order val="3"/>
          <c:tx>
            <c:strRef>
              <c:f>Tabelle1!$E$1</c:f>
              <c:strCache>
                <c:ptCount val="1"/>
                <c:pt idx="0">
                  <c:v>Spinne</c:v>
                </c:pt>
              </c:strCache>
            </c:strRef>
          </c:tx>
          <c:spPr>
            <a:ln w="38100" cap="flat" cmpd="dbl" algn="ctr">
              <a:solidFill>
                <a:schemeClr val="accent4"/>
              </a:solidFill>
              <a:miter lim="800000"/>
            </a:ln>
            <a:effectLst/>
          </c:spPr>
          <c:marker>
            <c:symbol val="none"/>
          </c:marker>
          <c:cat>
            <c:strRef>
              <c:f>Tabelle1!$A$2:$A$13</c:f>
              <c:strCache>
                <c:ptCount val="12"/>
                <c:pt idx="0">
                  <c:v>0.08</c:v>
                </c:pt>
                <c:pt idx="1">
                  <c:v>0.09</c:v>
                </c:pt>
                <c:pt idx="2">
                  <c:v>0.10</c:v>
                </c:pt>
                <c:pt idx="3">
                  <c:v>0.11</c:v>
                </c:pt>
                <c:pt idx="4">
                  <c:v>0.12</c:v>
                </c:pt>
                <c:pt idx="5">
                  <c:v>0.13</c:v>
                </c:pt>
                <c:pt idx="6">
                  <c:v>0.14</c:v>
                </c:pt>
                <c:pt idx="7">
                  <c:v>0.15</c:v>
                </c:pt>
                <c:pt idx="8">
                  <c:v>0.16</c:v>
                </c:pt>
                <c:pt idx="9">
                  <c:v>0.17</c:v>
                </c:pt>
                <c:pt idx="10">
                  <c:v>0.18</c:v>
                </c:pt>
                <c:pt idx="11">
                  <c:v>0.19</c:v>
                </c:pt>
              </c:strCache>
            </c:strRef>
          </c:cat>
          <c:val>
            <c:numRef>
              <c:f>Tabelle1!$E$2:$E$13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68</c:v>
                </c:pt>
                <c:pt idx="3">
                  <c:v>108</c:v>
                </c:pt>
                <c:pt idx="4">
                  <c:v>113</c:v>
                </c:pt>
                <c:pt idx="5">
                  <c:v>112</c:v>
                </c:pt>
                <c:pt idx="6">
                  <c:v>114</c:v>
                </c:pt>
                <c:pt idx="7">
                  <c:v>116</c:v>
                </c:pt>
                <c:pt idx="8">
                  <c:v>118</c:v>
                </c:pt>
                <c:pt idx="9">
                  <c:v>118</c:v>
                </c:pt>
                <c:pt idx="10">
                  <c:v>118</c:v>
                </c:pt>
                <c:pt idx="11">
                  <c:v>118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B743-1844-91ED-AF6C92E99644}"/>
            </c:ext>
          </c:extLst>
        </c:ser>
        <c:ser>
          <c:idx val="4"/>
          <c:order val="4"/>
          <c:tx>
            <c:strRef>
              <c:f>Tabelle1!$F$1</c:f>
              <c:strCache>
                <c:ptCount val="1"/>
                <c:pt idx="0">
                  <c:v>Zufällig</c:v>
                </c:pt>
              </c:strCache>
            </c:strRef>
          </c:tx>
          <c:spPr>
            <a:ln w="38100" cap="flat" cmpd="dbl" algn="ctr">
              <a:solidFill>
                <a:schemeClr val="accent5"/>
              </a:solidFill>
              <a:miter lim="800000"/>
            </a:ln>
            <a:effectLst/>
          </c:spPr>
          <c:marker>
            <c:symbol val="none"/>
          </c:marker>
          <c:cat>
            <c:strRef>
              <c:f>Tabelle1!$A$2:$A$13</c:f>
              <c:strCache>
                <c:ptCount val="12"/>
                <c:pt idx="0">
                  <c:v>0.08</c:v>
                </c:pt>
                <c:pt idx="1">
                  <c:v>0.09</c:v>
                </c:pt>
                <c:pt idx="2">
                  <c:v>0.10</c:v>
                </c:pt>
                <c:pt idx="3">
                  <c:v>0.11</c:v>
                </c:pt>
                <c:pt idx="4">
                  <c:v>0.12</c:v>
                </c:pt>
                <c:pt idx="5">
                  <c:v>0.13</c:v>
                </c:pt>
                <c:pt idx="6">
                  <c:v>0.14</c:v>
                </c:pt>
                <c:pt idx="7">
                  <c:v>0.15</c:v>
                </c:pt>
                <c:pt idx="8">
                  <c:v>0.16</c:v>
                </c:pt>
                <c:pt idx="9">
                  <c:v>0.17</c:v>
                </c:pt>
                <c:pt idx="10">
                  <c:v>0.18</c:v>
                </c:pt>
                <c:pt idx="11">
                  <c:v>0.19</c:v>
                </c:pt>
              </c:strCache>
            </c:strRef>
          </c:cat>
          <c:val>
            <c:numRef>
              <c:f>Tabelle1!$F$2:$F$13</c:f>
              <c:numCache>
                <c:formatCode>General</c:formatCode>
                <c:ptCount val="12"/>
                <c:pt idx="0">
                  <c:v>104</c:v>
                </c:pt>
                <c:pt idx="1">
                  <c:v>106</c:v>
                </c:pt>
                <c:pt idx="2">
                  <c:v>106</c:v>
                </c:pt>
                <c:pt idx="3">
                  <c:v>106</c:v>
                </c:pt>
                <c:pt idx="4">
                  <c:v>106</c:v>
                </c:pt>
                <c:pt idx="5">
                  <c:v>106</c:v>
                </c:pt>
                <c:pt idx="6">
                  <c:v>106</c:v>
                </c:pt>
                <c:pt idx="7">
                  <c:v>106</c:v>
                </c:pt>
                <c:pt idx="8">
                  <c:v>106</c:v>
                </c:pt>
                <c:pt idx="9">
                  <c:v>106</c:v>
                </c:pt>
                <c:pt idx="10">
                  <c:v>106</c:v>
                </c:pt>
                <c:pt idx="11">
                  <c:v>106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4-B743-1844-91ED-AF6C92E9964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8314152"/>
        <c:axId val="378317288"/>
      </c:lineChart>
      <c:catAx>
        <c:axId val="3783141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  <a:alpha val="32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sz="1600" dirty="0">
                    <a:solidFill>
                      <a:schemeClr val="tx1"/>
                    </a:solidFill>
                  </a:rPr>
                  <a:t>Eingestellte</a:t>
                </a:r>
                <a:r>
                  <a:rPr lang="de-DE" sz="1600" baseline="0" dirty="0">
                    <a:solidFill>
                      <a:schemeClr val="tx1"/>
                    </a:solidFill>
                  </a:rPr>
                  <a:t> </a:t>
                </a:r>
                <a:r>
                  <a:rPr lang="de-DE" sz="1600" dirty="0">
                    <a:solidFill>
                      <a:schemeClr val="tx1"/>
                    </a:solidFill>
                  </a:rPr>
                  <a:t>Maximallast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tx1">
                <a:lumMod val="15000"/>
                <a:lumOff val="85000"/>
              </a:schemeClr>
            </a:solidFill>
            <a:round/>
            <a:tailEnd type="none" w="med" len="lg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378317288"/>
        <c:crosses val="autoZero"/>
        <c:auto val="1"/>
        <c:lblAlgn val="ctr"/>
        <c:lblOffset val="100"/>
        <c:noMultiLvlLbl val="0"/>
      </c:catAx>
      <c:valAx>
        <c:axId val="378317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  <a:alpha val="32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sz="1800" dirty="0">
                    <a:solidFill>
                      <a:schemeClr val="tx1"/>
                    </a:solidFill>
                  </a:rPr>
                  <a:t>Anzahl der </a:t>
                </a:r>
                <a:r>
                  <a:rPr lang="de-DE" sz="1800" dirty="0" err="1">
                    <a:solidFill>
                      <a:schemeClr val="tx1"/>
                    </a:solidFill>
                  </a:rPr>
                  <a:t>Szenraios</a:t>
                </a:r>
                <a:r>
                  <a:rPr lang="de-DE" sz="1800" baseline="0" dirty="0">
                    <a:solidFill>
                      <a:schemeClr val="tx1"/>
                    </a:solidFill>
                  </a:rPr>
                  <a:t> die Synchronisieren</a:t>
                </a:r>
                <a:endParaRPr lang="de-DE" sz="1800" dirty="0">
                  <a:solidFill>
                    <a:schemeClr val="tx1"/>
                  </a:solidFill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tx1">
                <a:lumMod val="15000"/>
                <a:lumOff val="85000"/>
              </a:schemeClr>
            </a:solidFill>
            <a:round/>
            <a:tailEnd type="none" w="med" len="lg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3783141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38100" cap="flat" cmpd="dbl" algn="ctr">
        <a:solidFill>
          <a:schemeClr val="phClr"/>
        </a:solidFill>
        <a:miter lim="800000"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lt1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tx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  <a:alpha val="32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tx1">
            <a:lumMod val="5000"/>
            <a:lumOff val="95000"/>
            <a:alpha val="32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tx1"/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2700" cap="rnd"/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7-01T00:24:45.179" idx="1">
    <p:pos x="2279" y="449"/>
    <p:text>erste Ideen, müssen noch überprüft und ergänzt werden</p:text>
    <p:extLst>
      <p:ext uri="{C676402C-5697-4E1C-873F-D02D1690AC5C}">
        <p15:threadingInfo xmlns:p15="http://schemas.microsoft.com/office/powerpoint/2012/main" timeZoneBias="-120"/>
      </p:ext>
    </p:extLst>
  </p:cm>
</p:cmLst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C7909C-444F-4175-AB98-2EFB576E31A2}" type="datetimeFigureOut">
              <a:rPr lang="de-DE" smtClean="0"/>
              <a:t>01.07.2019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30BD0E-9443-447A-B3F9-59B0297E34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2715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- Zufall war gut in Kaskadenausfall, war sehr schnell in einer Phase, aber dann erst spät synchronisiert</a:t>
            </a:r>
          </a:p>
          <a:p>
            <a:r>
              <a:rPr lang="de-DE" dirty="0" smtClean="0"/>
              <a:t>- Zentralisiertes Netz eher schlechter (erst bei höherer </a:t>
            </a:r>
            <a:r>
              <a:rPr lang="de-DE" dirty="0" err="1" smtClean="0"/>
              <a:t>Maxlast</a:t>
            </a:r>
            <a:r>
              <a:rPr lang="de-DE" dirty="0" smtClean="0"/>
              <a:t> Synchronisierungen), dafür aber weniger Kabel</a:t>
            </a:r>
          </a:p>
          <a:p>
            <a:r>
              <a:rPr lang="de-DE" dirty="0" smtClean="0"/>
              <a:t>- Flächiges Netz eher gut in Kaskadenausfällen und schnell synchronisiert, aber viele Kabel</a:t>
            </a:r>
          </a:p>
          <a:p>
            <a:r>
              <a:rPr lang="de-DE" dirty="0" smtClean="0"/>
              <a:t>- Grenzen unserer Untersuchung:</a:t>
            </a:r>
          </a:p>
          <a:p>
            <a:pPr lvl="1"/>
            <a:r>
              <a:rPr lang="de-DE" dirty="0" smtClean="0"/>
              <a:t>Nur Beispiele, keine ausreichende Systematik -&gt; zu viel Rechendauer</a:t>
            </a:r>
          </a:p>
          <a:p>
            <a:pPr lvl="1"/>
            <a:r>
              <a:rPr lang="de-DE" dirty="0" smtClean="0"/>
              <a:t>Synchronisationszeit kein realistisches Kriterium? (Netz wird nicht komplett auf einmal hochgefahren)</a:t>
            </a:r>
          </a:p>
          <a:p>
            <a:pPr lvl="1"/>
            <a:r>
              <a:rPr lang="de-DE" dirty="0" smtClean="0"/>
              <a:t>Leistungsarray nicht systematisch gewählt</a:t>
            </a:r>
          </a:p>
          <a:p>
            <a:pPr lvl="1"/>
            <a:r>
              <a:rPr lang="de-DE" dirty="0" smtClean="0"/>
              <a:t>Länge basiert auf Luftlinie</a:t>
            </a:r>
          </a:p>
          <a:p>
            <a:r>
              <a:rPr lang="de-DE" dirty="0" smtClean="0"/>
              <a:t>- Grenzen des Modells: </a:t>
            </a:r>
          </a:p>
          <a:p>
            <a:pPr lvl="1"/>
            <a:r>
              <a:rPr lang="de-DE" dirty="0" smtClean="0"/>
              <a:t>System aus zwei Verbrauchern synchronisiert noch (</a:t>
            </a:r>
            <a:r>
              <a:rPr lang="de-DE" dirty="0" err="1" smtClean="0"/>
              <a:t>vgl</a:t>
            </a:r>
            <a:r>
              <a:rPr lang="de-DE" dirty="0" smtClean="0"/>
              <a:t> Kaskadenvideo)</a:t>
            </a:r>
          </a:p>
          <a:p>
            <a:endParaRPr lang="de-DE" dirty="0" smtClean="0"/>
          </a:p>
          <a:p>
            <a:r>
              <a:rPr lang="de-DE" dirty="0" smtClean="0"/>
              <a:t>- Insgesamt schwer, gute Aussagen zu treffen</a:t>
            </a:r>
          </a:p>
          <a:p>
            <a:r>
              <a:rPr lang="de-DE" dirty="0" smtClean="0"/>
              <a:t>- Aber spannende Untersuchungen, guter Einblick in Modellierung</a:t>
            </a:r>
          </a:p>
          <a:p>
            <a:r>
              <a:rPr lang="de-DE" dirty="0" smtClean="0"/>
              <a:t>- Mit mehr Zeit, Systematisierung und besserer Literaturrecherche </a:t>
            </a:r>
            <a:r>
              <a:rPr lang="de-DE" dirty="0" err="1" smtClean="0"/>
              <a:t>vmtl</a:t>
            </a:r>
            <a:r>
              <a:rPr lang="de-DE" dirty="0" smtClean="0"/>
              <a:t> realistischere Ergebnisse</a:t>
            </a:r>
          </a:p>
          <a:p>
            <a:r>
              <a:rPr lang="de-DE" dirty="0" smtClean="0"/>
              <a:t>- Somit schließen mit den Quellen -&gt; nächste Folie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30BD0E-9443-447A-B3F9-59B0297E3488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5262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A5BC597-7DEC-48E4-BA3E-2620EE000E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1515CE82-5D0C-40BE-80F8-AB6B13E083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F9BD15E8-F06F-4FC8-8475-087DE8AA3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4C24C-7FB7-42F7-B0AA-DF2982399B75}" type="datetime1">
              <a:rPr lang="de-DE" smtClean="0"/>
              <a:t>01.07.2019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7716C970-2BF6-491C-9436-720EF2637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9755E093-0327-4C95-B8BF-EB6051ADD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1091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395F5D18-E726-49AE-B908-5C1DC958D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xmlns="" id="{FE5A2D47-46E9-4F03-9C9B-E6CAB2A49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D7C21FE7-D5D4-4AEB-990E-2E4B722D7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0C97B-A8D2-4214-899C-7D170932CC26}" type="datetime1">
              <a:rPr lang="de-DE" smtClean="0"/>
              <a:t>01.07.2019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C6FC0D72-24E9-45AF-9BED-EFA2DD70B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B0969B6F-3593-4DC5-858A-6209AF7AA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2810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xmlns="" id="{1DDD574F-2921-4404-81C3-DB6B61E919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xmlns="" id="{E6E17F9B-7040-4FBB-B1D6-E4BADC99A5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5D84BF27-4617-4711-AB69-852A5683C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CBC19-122B-4CDD-994D-F2833094EF2E}" type="datetime1">
              <a:rPr lang="de-DE" smtClean="0"/>
              <a:t>01.07.2019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9E312FD6-E6DD-41F1-A8F7-31728F9F4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9F15FEDA-7863-4450-BCCC-0EDECDDF3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8507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537952BB-8289-4D58-ADA1-32D1FBBF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F3D40865-BC5A-4138-B3B3-4033CEEBB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8240A4F3-54DC-4A21-A799-DE5653C69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A3D06-359F-4774-96E8-73359AEAD067}" type="datetime1">
              <a:rPr lang="de-DE" smtClean="0"/>
              <a:t>01.07.2019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A030EC01-6859-462C-AB60-67D43AC04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C763D9E0-22CB-4559-A9A8-EB5CE7682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4743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B7667AD-8465-43AC-ACFF-AAA823879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70CB812E-E722-4C7E-A2DA-98F2F4828F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9A3E217D-2ED8-4F4F-9F55-E4311AC47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E15E1-8012-4F62-B9E1-17A6D4CC06DB}" type="datetime1">
              <a:rPr lang="de-DE" smtClean="0"/>
              <a:t>01.07.2019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C72F04E4-3BE4-424C-9F25-61C668DAE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8476C209-2E5C-403A-865E-9318863C0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803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8FCCA63E-9E22-4269-A0A8-F764FE456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96E23C5-5F15-488C-9005-F9BC84255C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xmlns="" id="{DDAFCD32-E1F7-4C4A-BC33-C879BDAA57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BB0FA09E-84D1-4B77-85D0-B5C3E77C8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3CC8-E211-4813-B1F5-95B2CF5E89E4}" type="datetime1">
              <a:rPr lang="de-DE" smtClean="0"/>
              <a:t>01.07.2019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8AD25A9A-B48A-4DB9-9AF2-8ABB7127A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958705B6-1087-4D29-9973-FB5A37AF6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1351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688E87E8-CE90-4984-BDBE-D0E7111D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7ACF2B2B-CEC9-4B0E-8D95-F858DF90F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xmlns="" id="{48A22C89-9089-458A-B5B8-ADB8CFF691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xmlns="" id="{2B592752-13A5-44DB-A8CE-4B6BEFC5E0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xmlns="" id="{01AED3C9-8D63-4D4F-8EAB-67B73248DD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xmlns="" id="{B88809D6-4A7F-47F1-BFCD-B7B5F091C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0EF45-DE02-4B4F-B45A-569FA5A55C3B}" type="datetime1">
              <a:rPr lang="de-DE" smtClean="0"/>
              <a:t>01.07.2019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xmlns="" id="{49C25E5B-9323-4FC7-88AA-2D3AE2D02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xmlns="" id="{A22E4101-1568-44F5-859F-A8F838B00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2082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16BF43B-8CA8-4ABD-B1F6-6E30720D6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D47C6A9B-1A5E-4DF6-A9D0-FEAF6A2D7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062E5-C7B0-4BC9-BEB2-57F49C8C0697}" type="datetime1">
              <a:rPr lang="de-DE" smtClean="0"/>
              <a:t>01.07.2019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082C797F-3AE9-490C-B3D5-90A25395D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8D3DE4C9-473F-4FAC-8B77-BE25EC735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371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xmlns="" id="{6F73BE1E-EAF2-4FD8-9559-2E7952B43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438D1-7E45-4DFE-AEF6-28AAD350A8A6}" type="datetime1">
              <a:rPr lang="de-DE" smtClean="0"/>
              <a:t>01.07.2019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xmlns="" id="{09587B6C-8B47-4E5A-B34B-CD7D01542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48869F9D-AEB0-422E-9686-C05DEC9DD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6241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BAC99441-8097-4C52-B4AB-2D28E9CE1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C2297DA6-9D0B-46AC-8F34-76CBF7510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74FBAFAE-2108-414F-85A5-14BF6A8B0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B167FA8D-BFFB-43EB-BF20-C914BE875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11760-DA1C-401D-8BAE-12D988FAD043}" type="datetime1">
              <a:rPr lang="de-DE" smtClean="0"/>
              <a:t>01.07.2019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E5E8EEA9-F898-49FB-9588-4EECB9A2F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7E5E4A11-BF39-42D3-996A-FA9896D44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8634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DBD8BCBC-520A-44BA-85EA-DAF3B2B87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xmlns="" id="{7FF16960-E490-4BF7-A61B-F6435402CD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A9307146-74A6-4DDD-9187-7A71810D14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F045113F-9CBE-48EB-AA54-B07B142AB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F807F-8B17-46C2-BCB5-191E93B8BA4C}" type="datetime1">
              <a:rPr lang="de-DE" smtClean="0"/>
              <a:t>01.07.2019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ABC2F488-16C4-4BE2-8504-27A1875AD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6F087621-CCF8-4AB6-A71E-706CFEE65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2565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3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9000"/>
                    </a14:imgEffect>
                    <a14:imgEffect>
                      <a14:colorTemperature colorTemp="7296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xmlns="" id="{7F933F57-66B0-455E-B034-3DA12C5C7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B6472133-A66F-490E-BA91-B0700F8BA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607F12BA-8B84-4D0F-AF53-E92B0705E4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64F030-1F1D-4163-9886-EA23F5B2F7E4}" type="datetime1">
              <a:rPr lang="de-DE" smtClean="0"/>
              <a:t>01.07.2019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5AC7B912-2AF5-49E8-B4DB-0BC544BD0B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3F0B9C91-762C-44FC-9346-6EB20742A5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4987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-maps.com/carte.php?num_car=24028&amp;lang=de" TargetMode="External"/><Relationship Id="rId2" Type="http://schemas.openxmlformats.org/officeDocument/2006/relationships/hyperlink" Target="https://www.thebeachtomatoshack.com/karte-von-nrw-mit-allen-stadten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oe.orf.at/v2/news/stories/2506538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3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9000"/>
                    </a14:imgEffect>
                    <a14:imgEffect>
                      <a14:colorTemperature colorTemp="7296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B5C114A1-F7DB-4C65-8673-5B98261E1F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755" y="646981"/>
            <a:ext cx="10746658" cy="3070015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de-DE" sz="31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  <a:t>Nichtlineare Modellierung in den </a:t>
            </a:r>
            <a:br>
              <a:rPr lang="de-DE" sz="31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</a:br>
            <a:r>
              <a:rPr lang="de-DE" sz="31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  <a:t>Naturwissenschaften: </a:t>
            </a:r>
            <a:br>
              <a:rPr lang="de-DE" sz="31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</a:br>
            <a:r>
              <a:rPr lang="de-DE" sz="22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  <a:t/>
            </a:r>
            <a:br>
              <a:rPr lang="de-DE" sz="22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</a:br>
            <a:r>
              <a:rPr lang="de-DE" sz="67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  <a:t>Vergleich von Netzwerkkonzeptionen</a:t>
            </a:r>
            <a:endParaRPr lang="de-DE" b="1" dirty="0">
              <a:solidFill>
                <a:schemeClr val="tx2">
                  <a:lumMod val="50000"/>
                </a:schemeClr>
              </a:solidFill>
              <a:latin typeface="Source Sans Pro"/>
              <a:ea typeface="DengXian Light" panose="020B0503020204020204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D8893B6C-EA8D-4046-B3C6-DA72DFCF61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20413" y="4454076"/>
            <a:ext cx="9144000" cy="1655762"/>
          </a:xfrm>
          <a:noFill/>
        </p:spPr>
        <p:txBody>
          <a:bodyPr>
            <a:normAutofit/>
          </a:bodyPr>
          <a:lstStyle/>
          <a:p>
            <a:pPr algn="r">
              <a:tabLst>
                <a:tab pos="7534275" algn="l"/>
              </a:tabLst>
            </a:pPr>
            <a:r>
              <a:rPr lang="de-DE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Interdisziplinäres Praktikum, WWU Münster, SoSe19</a:t>
            </a:r>
          </a:p>
          <a:p>
            <a:pPr algn="r">
              <a:tabLst>
                <a:tab pos="7534275" algn="l"/>
              </a:tabLst>
            </a:pPr>
            <a:r>
              <a:rPr lang="de-DE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Theoretische Physik</a:t>
            </a:r>
          </a:p>
          <a:p>
            <a:pPr algn="r">
              <a:tabLst>
                <a:tab pos="7534275" algn="l"/>
              </a:tabLst>
            </a:pPr>
            <a:r>
              <a:rPr lang="sv-SE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Dr. Svetlana Gurevich, Fenna </a:t>
            </a:r>
            <a:r>
              <a:rPr lang="sv-SE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Stegemerten</a:t>
            </a:r>
          </a:p>
          <a:p>
            <a:pPr algn="r">
              <a:tabLst>
                <a:tab pos="7534275" algn="l"/>
              </a:tabLst>
            </a:pPr>
            <a:r>
              <a:rPr lang="sv-SE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Henri Tertilt, Jakob Gerlach, Benedikt Willers, Hauke Bents, Tim Kopka </a:t>
            </a:r>
            <a:endParaRPr lang="de-DE" sz="2000" dirty="0">
              <a:solidFill>
                <a:schemeClr val="tx2">
                  <a:lumMod val="60000"/>
                  <a:lumOff val="40000"/>
                </a:schemeClr>
              </a:solidFill>
              <a:latin typeface="Source Sans Pro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548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91753" y="1781002"/>
            <a:ext cx="2627312" cy="25560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674" y="1397479"/>
            <a:ext cx="3233469" cy="33895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522789" cy="747683"/>
          </a:xfrm>
        </p:spPr>
        <p:txBody>
          <a:bodyPr>
            <a:normAutofit/>
          </a:bodyPr>
          <a:lstStyle/>
          <a:p>
            <a:pPr algn="ctr"/>
            <a:r>
              <a:rPr lang="de-DE" sz="3600" dirty="0">
                <a:latin typeface="Source Sans Pro"/>
              </a:rPr>
              <a:t>Netzwerke im Vergleich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10</a:t>
            </a:fld>
            <a:endParaRPr lang="de-DE"/>
          </a:p>
        </p:txBody>
      </p:sp>
      <p:sp>
        <p:nvSpPr>
          <p:cNvPr id="12" name="Fußzeilenplatzhalter 3">
            <a:extLst>
              <a:ext uri="{FF2B5EF4-FFF2-40B4-BE49-F238E27FC236}">
                <a16:creationId xmlns:a16="http://schemas.microsoft.com/office/drawing/2014/main" xmlns="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1208" y="1758948"/>
            <a:ext cx="2645063" cy="2578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26915" y="1758948"/>
            <a:ext cx="2626020" cy="257810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  <a:effectLst/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004" y="1353341"/>
            <a:ext cx="3230562" cy="3389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644" y="1364368"/>
            <a:ext cx="3230562" cy="3389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xmlns="" id="{20C683E6-0EBF-934A-B84A-7FB7B2BECE6B}"/>
              </a:ext>
            </a:extLst>
          </p:cNvPr>
          <p:cNvSpPr txBox="1">
            <a:spLocks/>
          </p:cNvSpPr>
          <p:nvPr/>
        </p:nvSpPr>
        <p:spPr>
          <a:xfrm>
            <a:off x="470646" y="4934310"/>
            <a:ext cx="3669524" cy="11300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000" b="1" dirty="0">
                <a:latin typeface="Source Sans Pro"/>
              </a:rPr>
              <a:t>Zentralisiert</a:t>
            </a:r>
          </a:p>
          <a:p>
            <a:pPr algn="ctr"/>
            <a:r>
              <a:rPr lang="de-DE" sz="1800" dirty="0">
                <a:latin typeface="Source Sans Pro"/>
              </a:rPr>
              <a:t>Gesamtlänge: 270,500 km</a:t>
            </a:r>
          </a:p>
          <a:p>
            <a:pPr algn="ctr"/>
            <a:r>
              <a:rPr lang="de-DE" sz="1800" dirty="0">
                <a:latin typeface="Source Sans Pro"/>
              </a:rPr>
              <a:t>Synchronisationszeit: 76 ZE</a:t>
            </a:r>
          </a:p>
          <a:p>
            <a:pPr algn="ctr"/>
            <a:r>
              <a:rPr lang="de-DE" sz="1800" dirty="0">
                <a:latin typeface="Source Sans Pro"/>
              </a:rPr>
              <a:t>Maximallast Sprung bei: 0,11 - 0,15</a:t>
            </a:r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xmlns="" id="{3D0B5773-874D-4F45-ABA4-3BBA2577DF2E}"/>
              </a:ext>
            </a:extLst>
          </p:cNvPr>
          <p:cNvSpPr txBox="1">
            <a:spLocks/>
          </p:cNvSpPr>
          <p:nvPr/>
        </p:nvSpPr>
        <p:spPr>
          <a:xfrm>
            <a:off x="4249272" y="4934310"/>
            <a:ext cx="3545368" cy="11300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000" b="1" dirty="0">
                <a:latin typeface="Source Sans Pro"/>
              </a:rPr>
              <a:t>Flächig</a:t>
            </a:r>
          </a:p>
          <a:p>
            <a:pPr algn="ctr"/>
            <a:r>
              <a:rPr lang="de-DE" sz="1800" dirty="0">
                <a:latin typeface="Source Sans Pro"/>
              </a:rPr>
              <a:t>Gesamtlänge: 310,812 km</a:t>
            </a:r>
          </a:p>
          <a:p>
            <a:pPr algn="ctr"/>
            <a:r>
              <a:rPr lang="de-DE" sz="1800" dirty="0">
                <a:latin typeface="Source Sans Pro"/>
              </a:rPr>
              <a:t>Synchronisationszeit: 71 ZE</a:t>
            </a:r>
          </a:p>
          <a:p>
            <a:pPr algn="ctr"/>
            <a:r>
              <a:rPr lang="de-DE" sz="1800" dirty="0">
                <a:latin typeface="Source Sans Pro"/>
              </a:rPr>
              <a:t>Maximallast Sprung bei: 0,09 - 0,11</a:t>
            </a:r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xmlns="" id="{4FD04C59-1F93-0048-999B-CB5B8EAF68A8}"/>
              </a:ext>
            </a:extLst>
          </p:cNvPr>
          <p:cNvSpPr txBox="1">
            <a:spLocks/>
          </p:cNvSpPr>
          <p:nvPr/>
        </p:nvSpPr>
        <p:spPr>
          <a:xfrm>
            <a:off x="7794641" y="4934310"/>
            <a:ext cx="3818196" cy="11300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000" b="1" dirty="0">
                <a:latin typeface="Source Sans Pro"/>
              </a:rPr>
              <a:t>Dezentral</a:t>
            </a:r>
          </a:p>
          <a:p>
            <a:pPr algn="ctr"/>
            <a:r>
              <a:rPr lang="de-DE" sz="1800" dirty="0">
                <a:latin typeface="Source Sans Pro"/>
              </a:rPr>
              <a:t>Gesamtlänge: 356,985 km</a:t>
            </a:r>
          </a:p>
          <a:p>
            <a:pPr algn="ctr"/>
            <a:r>
              <a:rPr lang="de-DE" sz="1800" dirty="0">
                <a:latin typeface="Source Sans Pro"/>
              </a:rPr>
              <a:t>Synchronisationszeit: 80 ZE</a:t>
            </a:r>
          </a:p>
          <a:p>
            <a:pPr algn="ctr"/>
            <a:r>
              <a:rPr lang="de-DE" sz="1800" dirty="0">
                <a:latin typeface="Source Sans Pro"/>
              </a:rPr>
              <a:t>Maximallast Sprung bei: 0,09 – 0,12</a:t>
            </a:r>
          </a:p>
        </p:txBody>
      </p:sp>
    </p:spTree>
    <p:extLst>
      <p:ext uri="{BB962C8B-B14F-4D97-AF65-F5344CB8AC3E}">
        <p14:creationId xmlns:p14="http://schemas.microsoft.com/office/powerpoint/2010/main" val="989901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522789" cy="747683"/>
          </a:xfrm>
        </p:spPr>
        <p:txBody>
          <a:bodyPr>
            <a:normAutofit/>
          </a:bodyPr>
          <a:lstStyle/>
          <a:p>
            <a:pPr algn="ctr"/>
            <a:r>
              <a:rPr lang="de-DE" sz="3600" dirty="0">
                <a:latin typeface="Source Sans Pro"/>
              </a:rPr>
              <a:t>Netzwerke im Vergleich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11</a:t>
            </a:fld>
            <a:endParaRPr lang="de-DE"/>
          </a:p>
        </p:txBody>
      </p:sp>
      <p:sp>
        <p:nvSpPr>
          <p:cNvPr id="9" name="Titel 1"/>
          <p:cNvSpPr txBox="1">
            <a:spLocks/>
          </p:cNvSpPr>
          <p:nvPr/>
        </p:nvSpPr>
        <p:spPr>
          <a:xfrm>
            <a:off x="1922806" y="4951846"/>
            <a:ext cx="3603452" cy="11300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000" b="1" dirty="0">
                <a:latin typeface="Source Sans Pro"/>
              </a:rPr>
              <a:t>Zufall</a:t>
            </a:r>
          </a:p>
          <a:p>
            <a:pPr algn="ctr"/>
            <a:r>
              <a:rPr lang="de-DE" sz="1800" dirty="0" err="1">
                <a:latin typeface="Source Sans Pro"/>
              </a:rPr>
              <a:t>Gesamtlänge:X</a:t>
            </a:r>
            <a:endParaRPr lang="de-DE" sz="1800" dirty="0">
              <a:latin typeface="Source Sans Pro"/>
            </a:endParaRPr>
          </a:p>
          <a:p>
            <a:pPr algn="ctr"/>
            <a:r>
              <a:rPr lang="de-DE" sz="1800" dirty="0">
                <a:latin typeface="Source Sans Pro"/>
              </a:rPr>
              <a:t>Synchronisationszeit: 83 ZE</a:t>
            </a:r>
          </a:p>
          <a:p>
            <a:pPr algn="ctr"/>
            <a:r>
              <a:rPr lang="de-DE" sz="1800" dirty="0">
                <a:latin typeface="Source Sans Pro"/>
              </a:rPr>
              <a:t>Maximallast Sprung bei: &lt;0,08</a:t>
            </a:r>
          </a:p>
        </p:txBody>
      </p:sp>
      <p:sp>
        <p:nvSpPr>
          <p:cNvPr id="11" name="Titel 1"/>
          <p:cNvSpPr txBox="1">
            <a:spLocks/>
          </p:cNvSpPr>
          <p:nvPr/>
        </p:nvSpPr>
        <p:spPr>
          <a:xfrm>
            <a:off x="6320118" y="4934310"/>
            <a:ext cx="4580966" cy="11300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000" b="1" dirty="0">
                <a:latin typeface="Source Sans Pro"/>
              </a:rPr>
              <a:t>Spinne</a:t>
            </a:r>
          </a:p>
          <a:p>
            <a:pPr algn="ctr"/>
            <a:r>
              <a:rPr lang="de-DE" sz="1800" dirty="0">
                <a:latin typeface="Source Sans Pro"/>
              </a:rPr>
              <a:t>Gesamtlänge: </a:t>
            </a:r>
          </a:p>
          <a:p>
            <a:pPr algn="ctr"/>
            <a:r>
              <a:rPr lang="de-DE" sz="1800" dirty="0">
                <a:latin typeface="Source Sans Pro"/>
              </a:rPr>
              <a:t>Synchronisationszeit: 79 ZE</a:t>
            </a:r>
          </a:p>
          <a:p>
            <a:pPr algn="ctr"/>
            <a:r>
              <a:rPr lang="de-DE" sz="1800" dirty="0">
                <a:latin typeface="Source Sans Pro"/>
              </a:rPr>
              <a:t>Maximallast Sprung bei: 0,10 – 0,12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7798" y="1349287"/>
            <a:ext cx="3233468" cy="3389313"/>
          </a:xfrm>
          <a:prstGeom prst="rect">
            <a:avLst/>
          </a:prstGeom>
          <a:noFill/>
        </p:spPr>
      </p:pic>
      <p:sp>
        <p:nvSpPr>
          <p:cNvPr id="12" name="Fußzeilenplatzhalter 3">
            <a:extLst>
              <a:ext uri="{FF2B5EF4-FFF2-40B4-BE49-F238E27FC236}">
                <a16:creationId xmlns:a16="http://schemas.microsoft.com/office/drawing/2014/main" xmlns="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3866" y="1349513"/>
            <a:ext cx="3233469" cy="3389313"/>
          </a:xfrm>
          <a:prstGeom prst="rect">
            <a:avLst/>
          </a:prstGeom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7798" y="1349287"/>
            <a:ext cx="3233469" cy="33895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3865" y="1349514"/>
            <a:ext cx="3233470" cy="3389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8420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Kaskadenausfälle</a:t>
            </a:r>
          </a:p>
        </p:txBody>
      </p:sp>
      <p:graphicFrame>
        <p:nvGraphicFramePr>
          <p:cNvPr id="17" name="Inhaltsplatzhalter 16"/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547446"/>
          <a:ext cx="10515600" cy="4629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807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Source Sans Pro"/>
              </a:rPr>
              <a:t>Unser Fazit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sz="4000" dirty="0" smtClean="0"/>
              <a:t>Zentral –</a:t>
            </a:r>
          </a:p>
          <a:p>
            <a:r>
              <a:rPr lang="de-DE" sz="4000" dirty="0" smtClean="0"/>
              <a:t>Flächig +</a:t>
            </a:r>
          </a:p>
          <a:p>
            <a:r>
              <a:rPr lang="de-DE" sz="4000" dirty="0" smtClean="0"/>
              <a:t>Zufall +</a:t>
            </a:r>
          </a:p>
          <a:p>
            <a:r>
              <a:rPr lang="de-DE" sz="4000" dirty="0" smtClean="0"/>
              <a:t>Grenzen der Untersuchung:</a:t>
            </a:r>
          </a:p>
          <a:p>
            <a:pPr lvl="1"/>
            <a:r>
              <a:rPr lang="de-DE" sz="3600" dirty="0" smtClean="0"/>
              <a:t>Beispiele</a:t>
            </a:r>
          </a:p>
          <a:p>
            <a:pPr lvl="1"/>
            <a:r>
              <a:rPr lang="de-DE" sz="3600" dirty="0" smtClean="0"/>
              <a:t>Realistische Kriterien?</a:t>
            </a:r>
          </a:p>
          <a:p>
            <a:pPr lvl="1"/>
            <a:r>
              <a:rPr lang="de-DE" sz="3600" dirty="0" smtClean="0"/>
              <a:t>Länge per Luftlinie</a:t>
            </a:r>
          </a:p>
          <a:p>
            <a:pPr lvl="1"/>
            <a:r>
              <a:rPr lang="de-DE" sz="3600" dirty="0" smtClean="0"/>
              <a:t>Leistungsverteilung</a:t>
            </a:r>
            <a:endParaRPr lang="de-DE" sz="2800" dirty="0"/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13</a:t>
            </a:fld>
            <a:endParaRPr lang="de-DE"/>
          </a:p>
        </p:txBody>
      </p:sp>
      <p:sp>
        <p:nvSpPr>
          <p:cNvPr id="5" name="Fußzeilenplatzhalter 3">
            <a:extLst>
              <a:ext uri="{FF2B5EF4-FFF2-40B4-BE49-F238E27FC236}">
                <a16:creationId xmlns:a16="http://schemas.microsoft.com/office/drawing/2014/main" xmlns="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</p:spTree>
    <p:extLst>
      <p:ext uri="{BB962C8B-B14F-4D97-AF65-F5344CB8AC3E}">
        <p14:creationId xmlns:p14="http://schemas.microsoft.com/office/powerpoint/2010/main" val="1728496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 der nicht selbst erstellten Bilder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/>
              </a:rPr>
              <a:t>https://www.thebeachtomatoshack.com/karte-von-nrw-mit-allen-stadten.html</a:t>
            </a:r>
            <a:r>
              <a:rPr lang="de-DE" dirty="0"/>
              <a:t> (28.06.2019)</a:t>
            </a:r>
          </a:p>
          <a:p>
            <a:r>
              <a:rPr lang="de-DE" dirty="0">
                <a:hlinkClick r:id="rId3"/>
              </a:rPr>
              <a:t>https://d-maps.com/carte.php?num_car=24028&amp;lang=de</a:t>
            </a:r>
            <a:r>
              <a:rPr lang="de-DE" dirty="0"/>
              <a:t> (30.06.2019)</a:t>
            </a:r>
          </a:p>
          <a:p>
            <a:r>
              <a:rPr lang="de-DE" dirty="0">
                <a:hlinkClick r:id="rId4"/>
              </a:rPr>
              <a:t>https://noe.orf.at/v2/news/stories/2506538/</a:t>
            </a:r>
            <a:r>
              <a:rPr lang="de-DE" dirty="0"/>
              <a:t> (30.06.2019)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14</a:t>
            </a:fld>
            <a:endParaRPr lang="de-DE"/>
          </a:p>
        </p:txBody>
      </p:sp>
      <p:sp>
        <p:nvSpPr>
          <p:cNvPr id="5" name="Fußzeilenplatzhalter 3">
            <a:extLst>
              <a:ext uri="{FF2B5EF4-FFF2-40B4-BE49-F238E27FC236}">
                <a16:creationId xmlns:a16="http://schemas.microsoft.com/office/drawing/2014/main" xmlns="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</p:spTree>
    <p:extLst>
      <p:ext uri="{BB962C8B-B14F-4D97-AF65-F5344CB8AC3E}">
        <p14:creationId xmlns:p14="http://schemas.microsoft.com/office/powerpoint/2010/main" val="3446293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xmlns="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xmlns="" id="{D5462261-7F8F-4960-B9CE-4798E16D5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290" y="1482813"/>
            <a:ext cx="9700094" cy="3164494"/>
          </a:xfrm>
        </p:spPr>
        <p:txBody>
          <a:bodyPr>
            <a:noAutofit/>
          </a:bodyPr>
          <a:lstStyle/>
          <a:p>
            <a:pPr algn="ctr"/>
            <a:r>
              <a:rPr lang="de-DE" sz="5400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Welche Struktur ist am besten für Energienetzwerke geeignet?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xmlns="" id="{658D21B4-2A35-4326-B117-0B88E43D3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2</a:t>
            </a:fld>
            <a:endParaRPr lang="de-DE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xmlns="" id="{C2AB619B-D130-5C4A-8404-2AF4888674A8}"/>
              </a:ext>
            </a:extLst>
          </p:cNvPr>
          <p:cNvSpPr txBox="1">
            <a:spLocks/>
          </p:cNvSpPr>
          <p:nvPr/>
        </p:nvSpPr>
        <p:spPr>
          <a:xfrm>
            <a:off x="877290" y="1482813"/>
            <a:ext cx="9700094" cy="31644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5400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Welche Struktur ist am besten für Energienetzwerke </a:t>
            </a:r>
            <a:r>
              <a:rPr lang="de-DE" sz="54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in NRW </a:t>
            </a:r>
            <a:r>
              <a:rPr lang="de-DE" sz="5400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geeignet?</a:t>
            </a:r>
          </a:p>
        </p:txBody>
      </p:sp>
    </p:spTree>
    <p:extLst>
      <p:ext uri="{BB962C8B-B14F-4D97-AF65-F5344CB8AC3E}">
        <p14:creationId xmlns:p14="http://schemas.microsoft.com/office/powerpoint/2010/main" val="874922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45D320EF-253D-8049-8839-9DAAF3FA1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3</a:t>
            </a:fld>
            <a:endParaRPr lang="de-DE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xmlns="" id="{BF5A6DEB-1630-E04D-AF79-BAC53610986E}"/>
              </a:ext>
            </a:extLst>
          </p:cNvPr>
          <p:cNvSpPr txBox="1">
            <a:spLocks/>
          </p:cNvSpPr>
          <p:nvPr/>
        </p:nvSpPr>
        <p:spPr>
          <a:xfrm>
            <a:off x="877290" y="1482813"/>
            <a:ext cx="9700094" cy="31644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5400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Was benötigen wir dafür als Grundlage?</a:t>
            </a:r>
          </a:p>
        </p:txBody>
      </p:sp>
    </p:spTree>
    <p:extLst>
      <p:ext uri="{BB962C8B-B14F-4D97-AF65-F5344CB8AC3E}">
        <p14:creationId xmlns:p14="http://schemas.microsoft.com/office/powerpoint/2010/main" val="198360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xmlns="" id="{7E77EDFE-A253-724F-A719-1C3D7FA91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246" y="1240247"/>
            <a:ext cx="4267201" cy="426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1C6F2949-02E3-FC4E-8365-3A342CAE2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4</a:t>
            </a:fld>
            <a:endParaRPr lang="de-DE"/>
          </a:p>
        </p:txBody>
      </p:sp>
      <p:sp>
        <p:nvSpPr>
          <p:cNvPr id="7" name="Abgerundetes Rechteck 6">
            <a:extLst>
              <a:ext uri="{FF2B5EF4-FFF2-40B4-BE49-F238E27FC236}">
                <a16:creationId xmlns:a16="http://schemas.microsoft.com/office/drawing/2014/main" xmlns="" id="{CE192F11-62F9-194D-8DCB-C499C83A6834}"/>
              </a:ext>
            </a:extLst>
          </p:cNvPr>
          <p:cNvSpPr/>
          <p:nvPr/>
        </p:nvSpPr>
        <p:spPr>
          <a:xfrm>
            <a:off x="7448862" y="595670"/>
            <a:ext cx="2323475" cy="644577"/>
          </a:xfrm>
          <a:prstGeom prst="roundRect">
            <a:avLst/>
          </a:prstGeom>
          <a:solidFill>
            <a:schemeClr val="bg2">
              <a:alpha val="5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/>
              <a:t>Karte von NRW</a:t>
            </a:r>
          </a:p>
        </p:txBody>
      </p:sp>
      <p:sp>
        <p:nvSpPr>
          <p:cNvPr id="9" name="Pfeil nach unten 8">
            <a:extLst>
              <a:ext uri="{FF2B5EF4-FFF2-40B4-BE49-F238E27FC236}">
                <a16:creationId xmlns:a16="http://schemas.microsoft.com/office/drawing/2014/main" xmlns="" id="{969F8205-7FBA-694A-ACEA-ABAAF27DFF13}"/>
              </a:ext>
            </a:extLst>
          </p:cNvPr>
          <p:cNvSpPr/>
          <p:nvPr/>
        </p:nvSpPr>
        <p:spPr>
          <a:xfrm>
            <a:off x="8300177" y="1396305"/>
            <a:ext cx="620843" cy="881534"/>
          </a:xfrm>
          <a:prstGeom prst="downArrow">
            <a:avLst/>
          </a:prstGeom>
          <a:solidFill>
            <a:schemeClr val="bg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Abgerundetes Rechteck 9">
            <a:extLst>
              <a:ext uri="{FF2B5EF4-FFF2-40B4-BE49-F238E27FC236}">
                <a16:creationId xmlns:a16="http://schemas.microsoft.com/office/drawing/2014/main" xmlns="" id="{DB6AEB80-EDD6-8A48-9F8D-258667B7CC59}"/>
              </a:ext>
            </a:extLst>
          </p:cNvPr>
          <p:cNvSpPr/>
          <p:nvPr/>
        </p:nvSpPr>
        <p:spPr>
          <a:xfrm>
            <a:off x="6976046" y="2433897"/>
            <a:ext cx="3269106" cy="644577"/>
          </a:xfrm>
          <a:prstGeom prst="roundRect">
            <a:avLst/>
          </a:prstGeom>
          <a:solidFill>
            <a:schemeClr val="bg2">
              <a:alpha val="5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/>
              <a:t>Vereinfachte Karte von NRW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xmlns="" id="{DA12DF50-739E-B741-BA55-CC085E53EEFA}"/>
              </a:ext>
            </a:extLst>
          </p:cNvPr>
          <p:cNvGrpSpPr/>
          <p:nvPr/>
        </p:nvGrpSpPr>
        <p:grpSpPr>
          <a:xfrm>
            <a:off x="903744" y="1121479"/>
            <a:ext cx="4647184" cy="4504735"/>
            <a:chOff x="701168" y="1504435"/>
            <a:chExt cx="4647184" cy="4504735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xmlns="" id="{FB42B584-06AD-C74D-BF9C-A4C2A387DC5E}"/>
                </a:ext>
              </a:extLst>
            </p:cNvPr>
            <p:cNvSpPr/>
            <p:nvPr/>
          </p:nvSpPr>
          <p:spPr>
            <a:xfrm>
              <a:off x="1057531" y="2045445"/>
              <a:ext cx="3833645" cy="3397824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3" name="Picture 4">
              <a:extLst>
                <a:ext uri="{FF2B5EF4-FFF2-40B4-BE49-F238E27FC236}">
                  <a16:creationId xmlns:a16="http://schemas.microsoft.com/office/drawing/2014/main" xmlns="" id="{28D9110E-528F-6A46-9262-715200673F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1168" y="1504435"/>
              <a:ext cx="4647184" cy="45047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xmlns="" id="{726C0FDD-2832-6F4C-BDEB-A6B2A1CD8B25}"/>
              </a:ext>
            </a:extLst>
          </p:cNvPr>
          <p:cNvGrpSpPr/>
          <p:nvPr/>
        </p:nvGrpSpPr>
        <p:grpSpPr>
          <a:xfrm>
            <a:off x="903744" y="1121479"/>
            <a:ext cx="4647184" cy="4504735"/>
            <a:chOff x="650761" y="1491989"/>
            <a:chExt cx="4647184" cy="4504735"/>
          </a:xfrm>
        </p:grpSpPr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xmlns="" id="{4D58D282-D8E5-8447-ACFB-D27DA218BB5F}"/>
                </a:ext>
              </a:extLst>
            </p:cNvPr>
            <p:cNvSpPr/>
            <p:nvPr/>
          </p:nvSpPr>
          <p:spPr>
            <a:xfrm>
              <a:off x="1057531" y="2045445"/>
              <a:ext cx="3833645" cy="3397824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6" name="Picture 4">
              <a:extLst>
                <a:ext uri="{FF2B5EF4-FFF2-40B4-BE49-F238E27FC236}">
                  <a16:creationId xmlns:a16="http://schemas.microsoft.com/office/drawing/2014/main" xmlns="" id="{6AFC86D8-1D30-1842-B844-9A19A3F326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0761" y="1491989"/>
              <a:ext cx="4647184" cy="45047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7" name="Pfeil nach unten 16">
            <a:extLst>
              <a:ext uri="{FF2B5EF4-FFF2-40B4-BE49-F238E27FC236}">
                <a16:creationId xmlns:a16="http://schemas.microsoft.com/office/drawing/2014/main" xmlns="" id="{9F60C7BD-3B8B-DF40-AD4E-033EAADFD90C}"/>
              </a:ext>
            </a:extLst>
          </p:cNvPr>
          <p:cNvSpPr/>
          <p:nvPr/>
        </p:nvSpPr>
        <p:spPr>
          <a:xfrm>
            <a:off x="8306423" y="3144591"/>
            <a:ext cx="620843" cy="1127533"/>
          </a:xfrm>
          <a:prstGeom prst="downArrow">
            <a:avLst/>
          </a:prstGeom>
          <a:solidFill>
            <a:schemeClr val="bg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Abgerundetes Rechteck 17">
            <a:extLst>
              <a:ext uri="{FF2B5EF4-FFF2-40B4-BE49-F238E27FC236}">
                <a16:creationId xmlns:a16="http://schemas.microsoft.com/office/drawing/2014/main" xmlns="" id="{FA09AF9D-15E7-BE4D-88FE-755F62D16028}"/>
              </a:ext>
            </a:extLst>
          </p:cNvPr>
          <p:cNvSpPr/>
          <p:nvPr/>
        </p:nvSpPr>
        <p:spPr>
          <a:xfrm>
            <a:off x="6976047" y="4428182"/>
            <a:ext cx="3269106" cy="644577"/>
          </a:xfrm>
          <a:prstGeom prst="roundRect">
            <a:avLst/>
          </a:prstGeom>
          <a:solidFill>
            <a:schemeClr val="bg2">
              <a:alpha val="5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/>
              <a:t>Verschiede Netzwerke zum Vergleichen</a:t>
            </a:r>
          </a:p>
        </p:txBody>
      </p:sp>
      <p:sp>
        <p:nvSpPr>
          <p:cNvPr id="19" name="Abgerundetes Rechteck 18">
            <a:extLst>
              <a:ext uri="{FF2B5EF4-FFF2-40B4-BE49-F238E27FC236}">
                <a16:creationId xmlns:a16="http://schemas.microsoft.com/office/drawing/2014/main" xmlns="" id="{BB51CB6B-1FA3-8D48-883E-64CAEF64A250}"/>
              </a:ext>
            </a:extLst>
          </p:cNvPr>
          <p:cNvSpPr/>
          <p:nvPr/>
        </p:nvSpPr>
        <p:spPr>
          <a:xfrm>
            <a:off x="8851378" y="3400285"/>
            <a:ext cx="1841918" cy="322289"/>
          </a:xfrm>
          <a:prstGeom prst="roundRect">
            <a:avLst/>
          </a:prstGeom>
          <a:solidFill>
            <a:schemeClr val="bg2">
              <a:alpha val="5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/>
              <a:t>Graphentheorie</a:t>
            </a:r>
          </a:p>
        </p:txBody>
      </p:sp>
    </p:spTree>
    <p:extLst>
      <p:ext uri="{BB962C8B-B14F-4D97-AF65-F5344CB8AC3E}">
        <p14:creationId xmlns:p14="http://schemas.microsoft.com/office/powerpoint/2010/main" val="3534174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7" grpId="0" animBg="1"/>
      <p:bldP spid="18" grpId="0" animBg="1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xmlns="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xmlns="" id="{658D21B4-2A35-4326-B117-0B88E43D3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5</a:t>
            </a:fld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xmlns="" id="{58B30956-DC90-B742-A97A-10F90C3D355A}"/>
              </a:ext>
            </a:extLst>
          </p:cNvPr>
          <p:cNvSpPr txBox="1">
            <a:spLocks/>
          </p:cNvSpPr>
          <p:nvPr/>
        </p:nvSpPr>
        <p:spPr>
          <a:xfrm>
            <a:off x="877290" y="1482813"/>
            <a:ext cx="9700094" cy="31644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5400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Wie wird die Güte eines Netzwerkes bewertet?</a:t>
            </a:r>
          </a:p>
        </p:txBody>
      </p:sp>
    </p:spTree>
    <p:extLst>
      <p:ext uri="{BB962C8B-B14F-4D97-AF65-F5344CB8AC3E}">
        <p14:creationId xmlns:p14="http://schemas.microsoft.com/office/powerpoint/2010/main" val="1733350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xmlns="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xmlns="" id="{90C63C34-326D-EF4D-812C-CE188DCF1635}"/>
              </a:ext>
            </a:extLst>
          </p:cNvPr>
          <p:cNvSpPr/>
          <p:nvPr/>
        </p:nvSpPr>
        <p:spPr>
          <a:xfrm>
            <a:off x="4478586" y="729447"/>
            <a:ext cx="2880000" cy="2880000"/>
          </a:xfrm>
          <a:prstGeom prst="ellipse">
            <a:avLst/>
          </a:prstGeom>
          <a:solidFill>
            <a:schemeClr val="bg2">
              <a:alpha val="4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chemeClr val="tx1"/>
                </a:solidFill>
              </a:rPr>
              <a:t>Gesamtlänge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xmlns="" id="{FDB1E638-3485-1446-9A61-E1F3271F1C76}"/>
              </a:ext>
            </a:extLst>
          </p:cNvPr>
          <p:cNvSpPr/>
          <p:nvPr/>
        </p:nvSpPr>
        <p:spPr>
          <a:xfrm>
            <a:off x="3237206" y="2943067"/>
            <a:ext cx="2880000" cy="2880000"/>
          </a:xfrm>
          <a:prstGeom prst="ellipse">
            <a:avLst/>
          </a:prstGeom>
          <a:solidFill>
            <a:schemeClr val="bg2">
              <a:alpha val="4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>
                <a:solidFill>
                  <a:schemeClr val="tx1"/>
                </a:solidFill>
              </a:rPr>
              <a:t>Synchro-nisationszeit</a:t>
            </a:r>
            <a:endParaRPr lang="de-DE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588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ynchrovideo1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0385" y="-9225"/>
            <a:ext cx="12262673" cy="6891939"/>
          </a:xfrm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6691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xmlns="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xmlns="" id="{90C63C34-326D-EF4D-812C-CE188DCF1635}"/>
              </a:ext>
            </a:extLst>
          </p:cNvPr>
          <p:cNvSpPr/>
          <p:nvPr/>
        </p:nvSpPr>
        <p:spPr>
          <a:xfrm>
            <a:off x="4478586" y="729447"/>
            <a:ext cx="2880000" cy="2880000"/>
          </a:xfrm>
          <a:prstGeom prst="ellipse">
            <a:avLst/>
          </a:prstGeom>
          <a:solidFill>
            <a:schemeClr val="bg2">
              <a:alpha val="4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chemeClr val="tx1"/>
                </a:solidFill>
              </a:rPr>
              <a:t>Gesamtlänge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xmlns="" id="{67D088A6-E735-574A-82CD-801EB48F50FA}"/>
              </a:ext>
            </a:extLst>
          </p:cNvPr>
          <p:cNvSpPr/>
          <p:nvPr/>
        </p:nvSpPr>
        <p:spPr>
          <a:xfrm>
            <a:off x="5730600" y="2943067"/>
            <a:ext cx="2880000" cy="2880000"/>
          </a:xfrm>
          <a:prstGeom prst="ellipse">
            <a:avLst/>
          </a:prstGeom>
          <a:solidFill>
            <a:schemeClr val="bg2">
              <a:alpha val="4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chemeClr val="tx1"/>
                </a:solidFill>
              </a:rPr>
              <a:t>Anfälligkeit gegenüber Kaskadenaus-fällen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xmlns="" id="{FDB1E638-3485-1446-9A61-E1F3271F1C76}"/>
              </a:ext>
            </a:extLst>
          </p:cNvPr>
          <p:cNvSpPr/>
          <p:nvPr/>
        </p:nvSpPr>
        <p:spPr>
          <a:xfrm>
            <a:off x="3237206" y="2943067"/>
            <a:ext cx="2880000" cy="2880000"/>
          </a:xfrm>
          <a:prstGeom prst="ellipse">
            <a:avLst/>
          </a:prstGeom>
          <a:solidFill>
            <a:schemeClr val="bg2">
              <a:alpha val="43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>
                <a:solidFill>
                  <a:schemeClr val="tx1"/>
                </a:solidFill>
              </a:rPr>
              <a:t>Synchro-nisationszeit</a:t>
            </a:r>
            <a:endParaRPr lang="de-DE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495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Kaskadenausfallvideo(s)</a:t>
            </a:r>
          </a:p>
        </p:txBody>
      </p:sp>
      <p:pic>
        <p:nvPicPr>
          <p:cNvPr id="5" name="kaskadenausfall_dezentral_41_4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5" cy="6858000"/>
          </a:xfrm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240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398</Words>
  <Application>Microsoft Office PowerPoint</Application>
  <PresentationFormat>Breitbild</PresentationFormat>
  <Paragraphs>93</Paragraphs>
  <Slides>14</Slides>
  <Notes>1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3" baseType="lpstr">
      <vt:lpstr>Arial</vt:lpstr>
      <vt:lpstr>Calibri</vt:lpstr>
      <vt:lpstr>Calibri Light</vt:lpstr>
      <vt:lpstr>DengXian Light</vt:lpstr>
      <vt:lpstr>Source Sans Pro</vt:lpstr>
      <vt:lpstr>Source Sans Pro Black</vt:lpstr>
      <vt:lpstr>Source Sans Pro Light</vt:lpstr>
      <vt:lpstr>Times New Roman</vt:lpstr>
      <vt:lpstr>Office</vt:lpstr>
      <vt:lpstr>Nichtlineare Modellierung in den  Naturwissenschaften:   Vergleich von Netzwerkkonzeptionen</vt:lpstr>
      <vt:lpstr>Welche Struktur ist am besten für Energienetzwerke geeignet?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Kaskadenausfallvideo(s)</vt:lpstr>
      <vt:lpstr>Netzwerke im Vergleich</vt:lpstr>
      <vt:lpstr>Netzwerke im Vergleich</vt:lpstr>
      <vt:lpstr>Kaskadenausfälle</vt:lpstr>
      <vt:lpstr>Unser Fazit</vt:lpstr>
      <vt:lpstr>Quellen der nicht selbst erstellten Bilder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Karen Terveer</dc:creator>
  <cp:lastModifiedBy>Tim Ko</cp:lastModifiedBy>
  <cp:revision>58</cp:revision>
  <dcterms:created xsi:type="dcterms:W3CDTF">2019-05-15T13:15:04Z</dcterms:created>
  <dcterms:modified xsi:type="dcterms:W3CDTF">2019-07-01T19:35:37Z</dcterms:modified>
</cp:coreProperties>
</file>

<file path=docProps/thumbnail.jpeg>
</file>